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1" r:id="rId7"/>
    <p:sldId id="260" r:id="rId8"/>
    <p:sldId id="268" r:id="rId9"/>
    <p:sldId id="262" r:id="rId10"/>
    <p:sldId id="271" r:id="rId11"/>
    <p:sldId id="263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C5D"/>
    <a:srgbClr val="018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2"/>
    <p:restoredTop sz="96405"/>
  </p:normalViewPr>
  <p:slideViewPr>
    <p:cSldViewPr snapToGrid="0" snapToObjects="1">
      <p:cViewPr varScale="1">
        <p:scale>
          <a:sx n="57" d="100"/>
          <a:sy n="57" d="100"/>
        </p:scale>
        <p:origin x="58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6481-32A5-0F47-B646-0D4C77858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Machine Learning: Coronary 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518A6-B30D-1342-8AC8-18F751225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Brooke, Elisabeth, Jackie, and Tyler</a:t>
            </a:r>
          </a:p>
        </p:txBody>
      </p:sp>
    </p:spTree>
    <p:extLst>
      <p:ext uri="{BB962C8B-B14F-4D97-AF65-F5344CB8AC3E}">
        <p14:creationId xmlns:p14="http://schemas.microsoft.com/office/powerpoint/2010/main" val="105738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AA3C-9E04-ED45-A562-CEFBA708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DD74C-BE63-0B4E-9AEE-3B3AD86F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2222287"/>
            <a:ext cx="6717792" cy="44101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model was better than logistic regression, but the precision and recall were extremely low, predicting that only 1% of records were at risk for CHD.</a:t>
            </a:r>
          </a:p>
          <a:p>
            <a:r>
              <a:rPr lang="en-US" dirty="0">
                <a:solidFill>
                  <a:schemeClr val="bg1"/>
                </a:solidFill>
              </a:rPr>
              <a:t>Original Training Data Score: 0.99</a:t>
            </a:r>
          </a:p>
          <a:p>
            <a:r>
              <a:rPr lang="en-US" dirty="0">
                <a:solidFill>
                  <a:schemeClr val="bg1"/>
                </a:solidFill>
              </a:rPr>
              <a:t>Original Testing Data Score: 0.84</a:t>
            </a:r>
          </a:p>
          <a:p>
            <a:r>
              <a:rPr lang="en-US" dirty="0">
                <a:solidFill>
                  <a:schemeClr val="bg1"/>
                </a:solidFill>
              </a:rPr>
              <a:t>For our grid search, we used max depth and minimum sample leaves as parameters.</a:t>
            </a:r>
          </a:p>
          <a:p>
            <a:r>
              <a:rPr lang="en-US" dirty="0">
                <a:solidFill>
                  <a:schemeClr val="bg1"/>
                </a:solidFill>
              </a:rPr>
              <a:t>After Grid Search, the score was 0.85.  The best parameters were the highest values.</a:t>
            </a:r>
          </a:p>
          <a:p>
            <a:r>
              <a:rPr lang="en-US" dirty="0">
                <a:solidFill>
                  <a:schemeClr val="bg1"/>
                </a:solidFill>
              </a:rPr>
              <a:t>This was the “best model” in terms of score, but not the most useful model.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C93D31-9BE4-234F-BFD1-0D8B8EE9D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383826"/>
              </p:ext>
            </p:extLst>
          </p:nvPr>
        </p:nvGraphicFramePr>
        <p:xfrm>
          <a:off x="7312686" y="3429000"/>
          <a:ext cx="45867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902">
                  <a:extLst>
                    <a:ext uri="{9D8B030D-6E8A-4147-A177-3AD203B41FA5}">
                      <a16:colId xmlns:a16="http://schemas.microsoft.com/office/drawing/2014/main" val="3416573972"/>
                    </a:ext>
                  </a:extLst>
                </a:gridCol>
                <a:gridCol w="1528902">
                  <a:extLst>
                    <a:ext uri="{9D8B030D-6E8A-4147-A177-3AD203B41FA5}">
                      <a16:colId xmlns:a16="http://schemas.microsoft.com/office/drawing/2014/main" val="343355821"/>
                    </a:ext>
                  </a:extLst>
                </a:gridCol>
                <a:gridCol w="1528902">
                  <a:extLst>
                    <a:ext uri="{9D8B030D-6E8A-4147-A177-3AD203B41FA5}">
                      <a16:colId xmlns:a16="http://schemas.microsoft.com/office/drawing/2014/main" val="3687637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2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2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B715-7475-E74C-8508-C00217F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8642-7248-4D42-9816-870732B05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2301740"/>
            <a:ext cx="7729728" cy="410907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adjusted the class weight parameter to help improve precision and recall.</a:t>
            </a:r>
          </a:p>
          <a:p>
            <a:r>
              <a:rPr lang="en-US" dirty="0">
                <a:solidFill>
                  <a:schemeClr val="bg1"/>
                </a:solidFill>
              </a:rPr>
              <a:t>Original Training Score: 0.998</a:t>
            </a:r>
          </a:p>
          <a:p>
            <a:r>
              <a:rPr lang="en-US" dirty="0">
                <a:solidFill>
                  <a:schemeClr val="bg1"/>
                </a:solidFill>
              </a:rPr>
              <a:t>Original Testing Score: 0.85</a:t>
            </a:r>
          </a:p>
          <a:p>
            <a:r>
              <a:rPr lang="en-US" dirty="0">
                <a:solidFill>
                  <a:schemeClr val="bg1"/>
                </a:solidFill>
              </a:rPr>
              <a:t>For our grid search, we restricted max depth to a value of 5 and maintained the minimum sample leaves from the first model.</a:t>
            </a:r>
          </a:p>
          <a:p>
            <a:r>
              <a:rPr lang="en-US" dirty="0">
                <a:solidFill>
                  <a:schemeClr val="bg1"/>
                </a:solidFill>
              </a:rPr>
              <a:t>After grid search, our score was 0.71</a:t>
            </a:r>
          </a:p>
          <a:p>
            <a:r>
              <a:rPr lang="en-US" dirty="0">
                <a:solidFill>
                  <a:schemeClr val="bg1"/>
                </a:solidFill>
              </a:rPr>
              <a:t>It is more useful to be more inclusive when evaluating 10-year risk rather than a real-time diagnosis.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62A011-44B4-5E4B-B034-3CCD9622A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440217"/>
              </p:ext>
            </p:extLst>
          </p:nvPr>
        </p:nvGraphicFramePr>
        <p:xfrm>
          <a:off x="7132320" y="2880360"/>
          <a:ext cx="473001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670">
                  <a:extLst>
                    <a:ext uri="{9D8B030D-6E8A-4147-A177-3AD203B41FA5}">
                      <a16:colId xmlns:a16="http://schemas.microsoft.com/office/drawing/2014/main" val="3416573972"/>
                    </a:ext>
                  </a:extLst>
                </a:gridCol>
                <a:gridCol w="1576670">
                  <a:extLst>
                    <a:ext uri="{9D8B030D-6E8A-4147-A177-3AD203B41FA5}">
                      <a16:colId xmlns:a16="http://schemas.microsoft.com/office/drawing/2014/main" val="343355821"/>
                    </a:ext>
                  </a:extLst>
                </a:gridCol>
                <a:gridCol w="1576670">
                  <a:extLst>
                    <a:ext uri="{9D8B030D-6E8A-4147-A177-3AD203B41FA5}">
                      <a16:colId xmlns:a16="http://schemas.microsoft.com/office/drawing/2014/main" val="3687637712"/>
                    </a:ext>
                  </a:extLst>
                </a:gridCol>
              </a:tblGrid>
              <a:tr h="3580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27538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916967"/>
                  </a:ext>
                </a:extLst>
              </a:tr>
              <a:tr h="35801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6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3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B079-16B1-054D-BF78-97350825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Influential Factors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34664B-2C86-9F42-9F9F-073B2E8CD7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63391"/>
              </p:ext>
            </p:extLst>
          </p:nvPr>
        </p:nvGraphicFramePr>
        <p:xfrm>
          <a:off x="439440" y="2269853"/>
          <a:ext cx="5163197" cy="394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108">
                  <a:extLst>
                    <a:ext uri="{9D8B030D-6E8A-4147-A177-3AD203B41FA5}">
                      <a16:colId xmlns:a16="http://schemas.microsoft.com/office/drawing/2014/main" val="2962904071"/>
                    </a:ext>
                  </a:extLst>
                </a:gridCol>
                <a:gridCol w="2097089">
                  <a:extLst>
                    <a:ext uri="{9D8B030D-6E8A-4147-A177-3AD203B41FA5}">
                      <a16:colId xmlns:a16="http://schemas.microsoft.com/office/drawing/2014/main" val="1667976211"/>
                    </a:ext>
                  </a:extLst>
                </a:gridCol>
              </a:tblGrid>
              <a:tr h="679935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r>
                        <a:rPr lang="en-US" b="1" dirty="0">
                          <a:effectLst/>
                        </a:rPr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Importance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62730645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24.86%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290741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Systolic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342931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dirty="0">
                          <a:effectLst/>
                        </a:rPr>
                        <a:t>Diastolic Blood Pressure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9.96%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24680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7.13%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282620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Total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6.98%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622499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History of Hypertension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6.84%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530442"/>
                  </a:ext>
                </a:extLst>
              </a:tr>
              <a:tr h="466433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BMI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6637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24272C-9FA8-FA4D-A0C6-B4BDCB605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10957"/>
              </p:ext>
            </p:extLst>
          </p:nvPr>
        </p:nvGraphicFramePr>
        <p:xfrm>
          <a:off x="6021092" y="2264903"/>
          <a:ext cx="4959457" cy="4094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4421">
                  <a:extLst>
                    <a:ext uri="{9D8B030D-6E8A-4147-A177-3AD203B41FA5}">
                      <a16:colId xmlns:a16="http://schemas.microsoft.com/office/drawing/2014/main" val="1122128554"/>
                    </a:ext>
                  </a:extLst>
                </a:gridCol>
                <a:gridCol w="1605036">
                  <a:extLst>
                    <a:ext uri="{9D8B030D-6E8A-4147-A177-3AD203B41FA5}">
                      <a16:colId xmlns:a16="http://schemas.microsoft.com/office/drawing/2014/main" val="78287666"/>
                    </a:ext>
                  </a:extLst>
                </a:gridCol>
              </a:tblGrid>
              <a:tr h="67977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Factor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Importance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61075918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Cigarettes Per 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5.47%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42683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Heart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5.40%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06715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4.51%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37860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4.16%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414773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Current Smoker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1.04%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6590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Diabetes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631195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Blood Pressure Medication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0.13%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058338"/>
                  </a:ext>
                </a:extLst>
              </a:tr>
              <a:tr h="42689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History of Stroke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70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4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F85F-F795-1D48-B741-AA101DC4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6CB7-89F9-3B40-953C-7FE8BD1B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most useful model is not always the highest score model.</a:t>
            </a:r>
          </a:p>
          <a:p>
            <a:r>
              <a:rPr lang="en-US" dirty="0">
                <a:solidFill>
                  <a:schemeClr val="bg1"/>
                </a:solidFill>
              </a:rPr>
              <a:t>Though we had a lower score for our third model, it is the most useful and has the most practical applications.</a:t>
            </a:r>
          </a:p>
          <a:p>
            <a:r>
              <a:rPr lang="en-US" dirty="0">
                <a:solidFill>
                  <a:schemeClr val="bg1"/>
                </a:solidFill>
              </a:rPr>
              <a:t>The recall and precision are sometimes more important than the score- especially when the data is very imbalanced.</a:t>
            </a:r>
          </a:p>
        </p:txBody>
      </p:sp>
    </p:spTree>
    <p:extLst>
      <p:ext uri="{BB962C8B-B14F-4D97-AF65-F5344CB8AC3E}">
        <p14:creationId xmlns:p14="http://schemas.microsoft.com/office/powerpoint/2010/main" val="18706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4D77-2E22-9444-84F4-199B6F4F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Learned/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5D87-735E-114A-B5DE-94039A78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715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model may be useful to health professionals who want to use relevant data to predict if someone is at risk of developing CHD in 10 years.</a:t>
            </a:r>
          </a:p>
          <a:p>
            <a:r>
              <a:rPr lang="en-US" dirty="0">
                <a:solidFill>
                  <a:schemeClr val="bg1"/>
                </a:solidFill>
              </a:rPr>
              <a:t>Better to overpredict than underpredict at-risk patients.</a:t>
            </a:r>
          </a:p>
          <a:p>
            <a:r>
              <a:rPr lang="en-US" dirty="0">
                <a:solidFill>
                  <a:schemeClr val="bg1"/>
                </a:solidFill>
              </a:rPr>
              <a:t>With more time and resources, we would study more data outside of the Framingham area.</a:t>
            </a:r>
          </a:p>
          <a:p>
            <a:r>
              <a:rPr lang="en-US" dirty="0">
                <a:solidFill>
                  <a:schemeClr val="bg1"/>
                </a:solidFill>
              </a:rPr>
              <a:t>We would also include lifestyle data such as exercise and diet.</a:t>
            </a:r>
          </a:p>
          <a:p>
            <a:r>
              <a:rPr lang="en-US" dirty="0">
                <a:solidFill>
                  <a:schemeClr val="bg1"/>
                </a:solidFill>
              </a:rPr>
              <a:t>We would also like to run other types of models to see if we could improve our overall scores.</a:t>
            </a:r>
          </a:p>
        </p:txBody>
      </p:sp>
    </p:spTree>
    <p:extLst>
      <p:ext uri="{BB962C8B-B14F-4D97-AF65-F5344CB8AC3E}">
        <p14:creationId xmlns:p14="http://schemas.microsoft.com/office/powerpoint/2010/main" val="190993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2FC-A18D-8D4B-8C2F-6743F3BC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Coronary Heart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41BF-178B-5848-961E-9C8A4FC8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647,000 Americans die from heart disease each year—that's 1 in every 4 </a:t>
            </a:r>
            <a:r>
              <a:rPr lang="en-US" b="1" dirty="0">
                <a:solidFill>
                  <a:schemeClr val="bg1"/>
                </a:solidFill>
              </a:rPr>
              <a:t>deaths</a:t>
            </a:r>
            <a:r>
              <a:rPr lang="en-US" dirty="0">
                <a:solidFill>
                  <a:schemeClr val="bg1"/>
                </a:solidFill>
              </a:rPr>
              <a:t>. Heart disease costs the </a:t>
            </a:r>
            <a:r>
              <a:rPr lang="en-US" b="1" dirty="0">
                <a:solidFill>
                  <a:schemeClr val="bg1"/>
                </a:solidFill>
              </a:rPr>
              <a:t>United States</a:t>
            </a:r>
            <a:r>
              <a:rPr lang="en-US" dirty="0">
                <a:solidFill>
                  <a:schemeClr val="bg1"/>
                </a:solidFill>
              </a:rPr>
              <a:t> about $219 billion each year (CDC)</a:t>
            </a:r>
          </a:p>
          <a:p>
            <a:r>
              <a:rPr lang="en-US" dirty="0">
                <a:solidFill>
                  <a:schemeClr val="bg1"/>
                </a:solidFill>
              </a:rPr>
              <a:t>Coronary heart disease is the most common type of heart disease, killing 365,914 people in 2017.</a:t>
            </a:r>
            <a:r>
              <a:rPr lang="en-US" baseline="300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Looking for comorbid factors and being able to predict heart disease in patients could help doctors prevent its occurrence and could lower these statistics. </a:t>
            </a:r>
          </a:p>
        </p:txBody>
      </p:sp>
    </p:spTree>
    <p:extLst>
      <p:ext uri="{BB962C8B-B14F-4D97-AF65-F5344CB8AC3E}">
        <p14:creationId xmlns:p14="http://schemas.microsoft.com/office/powerpoint/2010/main" val="104669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87B9-9A53-BC48-A98D-E7532BB6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C38B-AF70-A842-A5E7-AFD7545B2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3" y="2552701"/>
            <a:ext cx="5185873" cy="330835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Our data is from a .csv Kaggle dataset that analyzed the likelihood of a person to develop CHD in 10 years and has data on 4,000 residents of Framingham, Massachusetts.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C4EFB-E374-E643-A5F8-DE2B8455BB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The data includes: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Education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Current Smoker/Non-Smoker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Number of Cigarettes per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Blood Pressure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Stroke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Hypertension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Diabetes history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Cholesterol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BMI</a:t>
            </a:r>
          </a:p>
        </p:txBody>
      </p:sp>
    </p:spTree>
    <p:extLst>
      <p:ext uri="{BB962C8B-B14F-4D97-AF65-F5344CB8AC3E}">
        <p14:creationId xmlns:p14="http://schemas.microsoft.com/office/powerpoint/2010/main" val="366058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B637-8B10-A747-9B00-3ADEE497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23487-8B57-1A45-B625-8027C787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0" y="2288582"/>
            <a:ext cx="5314553" cy="3731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1798F-4735-7E47-A7E1-4871DE7C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78622"/>
            <a:ext cx="5239396" cy="3734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77D4E-9027-1F4D-8F9A-2A1CC03FF125}"/>
              </a:ext>
            </a:extLst>
          </p:cNvPr>
          <p:cNvSpPr txBox="1"/>
          <p:nvPr/>
        </p:nvSpPr>
        <p:spPr>
          <a:xfrm>
            <a:off x="650300" y="6210755"/>
            <a:ext cx="4939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Data is imbalanced in favor of those not at risk for CHD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546A7-1226-EE41-94F0-5C4708D0451B}"/>
              </a:ext>
            </a:extLst>
          </p:cNvPr>
          <p:cNvSpPr txBox="1"/>
          <p:nvPr/>
        </p:nvSpPr>
        <p:spPr>
          <a:xfrm>
            <a:off x="6369804" y="6103034"/>
            <a:ext cx="523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two measurements of blood pressure were separate features in the data and appear to be highly correlated.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CE37B-A69B-BC4F-8661-286A8DE6DC6A}"/>
              </a:ext>
            </a:extLst>
          </p:cNvPr>
          <p:cNvSpPr txBox="1"/>
          <p:nvPr/>
        </p:nvSpPr>
        <p:spPr>
          <a:xfrm>
            <a:off x="10402914" y="5128486"/>
            <a:ext cx="1069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Not at risk </a:t>
            </a:r>
          </a:p>
          <a:p>
            <a:r>
              <a:rPr lang="en-US" sz="1200" dirty="0">
                <a:solidFill>
                  <a:schemeClr val="bg1"/>
                </a:solidFill>
              </a:rPr>
              <a:t>At risk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CBF07-6340-4745-962A-52E110F5820F}"/>
              </a:ext>
            </a:extLst>
          </p:cNvPr>
          <p:cNvSpPr/>
          <p:nvPr/>
        </p:nvSpPr>
        <p:spPr>
          <a:xfrm>
            <a:off x="10232434" y="5209994"/>
            <a:ext cx="170480" cy="149324"/>
          </a:xfrm>
          <a:prstGeom prst="rect">
            <a:avLst/>
          </a:prstGeom>
          <a:solidFill>
            <a:srgbClr val="018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315C19-EF46-5E46-854F-2F028B6B6D05}"/>
              </a:ext>
            </a:extLst>
          </p:cNvPr>
          <p:cNvSpPr/>
          <p:nvPr/>
        </p:nvSpPr>
        <p:spPr>
          <a:xfrm>
            <a:off x="10232434" y="5393244"/>
            <a:ext cx="170480" cy="149324"/>
          </a:xfrm>
          <a:prstGeom prst="rect">
            <a:avLst/>
          </a:prstGeom>
          <a:solidFill>
            <a:srgbClr val="FFAC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2959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C879-C742-1240-AFD8-272E44CF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3D0D36-027B-4E41-8816-D7B625EF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57" y="3792372"/>
            <a:ext cx="3654514" cy="2618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53B8C8-0737-6E42-B648-8C44A8E47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258"/>
            <a:ext cx="3654515" cy="2618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D1FEA4-80CC-674C-B89E-8BC436CF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13" y="2193258"/>
            <a:ext cx="3654513" cy="2618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34AA9A-9CE0-5F47-AC21-9650EBAA2D4E}"/>
              </a:ext>
            </a:extLst>
          </p:cNvPr>
          <p:cNvSpPr txBox="1"/>
          <p:nvPr/>
        </p:nvSpPr>
        <p:spPr>
          <a:xfrm>
            <a:off x="4224688" y="2542408"/>
            <a:ext cx="3324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Other than blood pressure, no features appear to be strongly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62626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8109-0835-B546-B001-99E269E2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280BC-87B7-1E47-8D25-EA41684926B7}"/>
              </a:ext>
            </a:extLst>
          </p:cNvPr>
          <p:cNvSpPr txBox="1"/>
          <p:nvPr/>
        </p:nvSpPr>
        <p:spPr>
          <a:xfrm>
            <a:off x="810000" y="5850611"/>
            <a:ext cx="461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BMI shows a slight right skew and is more regular than glucose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F4E81-34E3-3042-87DE-31B091CE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88" y="2346676"/>
            <a:ext cx="4891425" cy="341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A9EEE-A9E5-A24D-ABB9-DFE4E1CB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47" y="2346676"/>
            <a:ext cx="4842266" cy="3416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F955A-F88A-D04D-AA28-71A1C8BE2035}"/>
              </a:ext>
            </a:extLst>
          </p:cNvPr>
          <p:cNvSpPr txBox="1"/>
          <p:nvPr/>
        </p:nvSpPr>
        <p:spPr>
          <a:xfrm>
            <a:off x="6829588" y="5879025"/>
            <a:ext cx="489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majority of records fall in the 41-50 age range. The overall range is 32-70.</a:t>
            </a:r>
          </a:p>
        </p:txBody>
      </p:sp>
    </p:spTree>
    <p:extLst>
      <p:ext uri="{BB962C8B-B14F-4D97-AF65-F5344CB8AC3E}">
        <p14:creationId xmlns:p14="http://schemas.microsoft.com/office/powerpoint/2010/main" val="408829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7AB1-94A6-8B4D-A18E-E15BDD9E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4CA4A-A8D9-5348-B6BC-4AAFF47F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42" y="2389737"/>
            <a:ext cx="5461595" cy="38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8831C-B005-FC44-AA17-E6C5B183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4" y="2389737"/>
            <a:ext cx="5461595" cy="3853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80F41A-2DC3-5745-924E-75E5C25C7D46}"/>
              </a:ext>
            </a:extLst>
          </p:cNvPr>
          <p:cNvSpPr txBox="1"/>
          <p:nvPr/>
        </p:nvSpPr>
        <p:spPr>
          <a:xfrm>
            <a:off x="2316997" y="6226146"/>
            <a:ext cx="782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Glucose is right skewed and the majority of the values fall under 150.</a:t>
            </a:r>
          </a:p>
        </p:txBody>
      </p:sp>
    </p:spTree>
    <p:extLst>
      <p:ext uri="{BB962C8B-B14F-4D97-AF65-F5344CB8AC3E}">
        <p14:creationId xmlns:p14="http://schemas.microsoft.com/office/powerpoint/2010/main" val="381309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76C2-0C75-244F-BF05-F7A5399E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8CD4B-0A96-2A41-8E5A-6E94AEE3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2381250"/>
            <a:ext cx="5261705" cy="3769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D0C8D-149E-154C-A60C-BD933850C3C5}"/>
              </a:ext>
            </a:extLst>
          </p:cNvPr>
          <p:cNvSpPr txBox="1"/>
          <p:nvPr/>
        </p:nvSpPr>
        <p:spPr>
          <a:xfrm>
            <a:off x="6096000" y="3112080"/>
            <a:ext cx="5537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are 1868 non-smokers in the data, or 51.09% of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are 1788 smokers in the data, or 48.91% of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 the smokers, most smoked 1 pack (20 cigarettes) per day.</a:t>
            </a:r>
          </a:p>
        </p:txBody>
      </p:sp>
    </p:spTree>
    <p:extLst>
      <p:ext uri="{BB962C8B-B14F-4D97-AF65-F5344CB8AC3E}">
        <p14:creationId xmlns:p14="http://schemas.microsoft.com/office/powerpoint/2010/main" val="100353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81CD-36FA-FD49-9A6C-F107B691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Model-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34CD8-F934-5348-8144-F96707973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79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first ran the model and it was only returning zeros, so we changed the class weight to be balanced. </a:t>
            </a:r>
          </a:p>
          <a:p>
            <a:r>
              <a:rPr lang="en-US" dirty="0">
                <a:solidFill>
                  <a:schemeClr val="bg1"/>
                </a:solidFill>
              </a:rPr>
              <a:t>Training Data Score: 0.65</a:t>
            </a:r>
          </a:p>
          <a:p>
            <a:r>
              <a:rPr lang="en-US" dirty="0">
                <a:solidFill>
                  <a:schemeClr val="bg1"/>
                </a:solidFill>
              </a:rPr>
              <a:t>Testing Data Score: 0.62</a:t>
            </a:r>
          </a:p>
          <a:p>
            <a:r>
              <a:rPr lang="en-US" dirty="0">
                <a:solidFill>
                  <a:schemeClr val="bg1"/>
                </a:solidFill>
              </a:rPr>
              <a:t>Our model was overfitting to our training data set.</a:t>
            </a:r>
          </a:p>
          <a:p>
            <a:r>
              <a:rPr lang="en-US" dirty="0">
                <a:solidFill>
                  <a:schemeClr val="bg1"/>
                </a:solidFill>
              </a:rPr>
              <a:t>We adjusted the penalty and c in our grid search to make the model less complex.</a:t>
            </a:r>
          </a:p>
          <a:p>
            <a:r>
              <a:rPr lang="en-US" dirty="0">
                <a:solidFill>
                  <a:schemeClr val="bg1"/>
                </a:solidFill>
              </a:rPr>
              <a:t>The best fit model from our grid search used a c of 10 and a penalty l2</a:t>
            </a:r>
          </a:p>
          <a:p>
            <a:r>
              <a:rPr lang="en-US" dirty="0">
                <a:solidFill>
                  <a:schemeClr val="bg1"/>
                </a:solidFill>
              </a:rPr>
              <a:t>The best score from the grid was 0.63.  We decided to look at a different model.</a:t>
            </a:r>
          </a:p>
        </p:txBody>
      </p:sp>
    </p:spTree>
    <p:extLst>
      <p:ext uri="{BB962C8B-B14F-4D97-AF65-F5344CB8AC3E}">
        <p14:creationId xmlns:p14="http://schemas.microsoft.com/office/powerpoint/2010/main" val="2572090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1661</TotalTime>
  <Words>811</Words>
  <Application>Microsoft Office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2</vt:lpstr>
      <vt:lpstr>Quotable</vt:lpstr>
      <vt:lpstr>Machine Learning: Coronary Heart Disease</vt:lpstr>
      <vt:lpstr>Why Coronary Heart Disease?</vt:lpstr>
      <vt:lpstr>Our Data</vt:lpstr>
      <vt:lpstr>Initial Analysis</vt:lpstr>
      <vt:lpstr>Initial Analysis</vt:lpstr>
      <vt:lpstr>Initial Analysis</vt:lpstr>
      <vt:lpstr>Initial Analysis</vt:lpstr>
      <vt:lpstr>Initial Analysis</vt:lpstr>
      <vt:lpstr>First Model- Logistic Regression</vt:lpstr>
      <vt:lpstr>First Random Forest Model</vt:lpstr>
      <vt:lpstr>Second Random Forest Model</vt:lpstr>
      <vt:lpstr>Most Influential Factors</vt:lpstr>
      <vt:lpstr>Conclusion</vt:lpstr>
      <vt:lpstr>Lessons Learned/ Further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Coronary Heart Disease</dc:title>
  <dc:creator>Jacqueline Hamlin</dc:creator>
  <cp:lastModifiedBy>Elisabeth Virak</cp:lastModifiedBy>
  <cp:revision>51</cp:revision>
  <dcterms:created xsi:type="dcterms:W3CDTF">2020-07-18T14:39:46Z</dcterms:created>
  <dcterms:modified xsi:type="dcterms:W3CDTF">2020-07-19T20:05:08Z</dcterms:modified>
</cp:coreProperties>
</file>